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9" r:id="rId4"/>
    <p:sldId id="258" r:id="rId5"/>
    <p:sldId id="260" r:id="rId6"/>
    <p:sldId id="263" r:id="rId7"/>
    <p:sldId id="271" r:id="rId8"/>
    <p:sldId id="274" r:id="rId9"/>
    <p:sldId id="272" r:id="rId10"/>
    <p:sldId id="273" r:id="rId11"/>
    <p:sldId id="275" r:id="rId12"/>
    <p:sldId id="276" r:id="rId13"/>
    <p:sldId id="264" r:id="rId14"/>
    <p:sldId id="267" r:id="rId15"/>
    <p:sldId id="265" r:id="rId16"/>
    <p:sldId id="277" r:id="rId17"/>
    <p:sldId id="278" r:id="rId18"/>
    <p:sldId id="279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229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7427" y="1143000"/>
            <a:ext cx="722915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Досељавање</a:t>
            </a:r>
            <a:endParaRPr lang="en-US" sz="5400" dirty="0" smtClean="0">
              <a:solidFill>
                <a:srgbClr val="FFFF00"/>
              </a:solidFill>
            </a:endParaRPr>
          </a:p>
          <a:p>
            <a:pPr algn="ctr"/>
            <a:r>
              <a:rPr lang="sr-Cyrl-R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Словен</a:t>
            </a:r>
            <a:r>
              <a:rPr lang="sr-Latn-R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sr-Cyrl-R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Балкан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300" name="Picture 12" descr="https://encrypted-tbn3.gstatic.com/images?q=tbn:ANd9GcSg5g2H6uJAuar_UPZKHVlc5ZbZp7NNiq9RBlNmhcvlK7yccwA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038600"/>
            <a:ext cx="3276600" cy="25908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4419600" y="3429000"/>
            <a:ext cx="0" cy="1676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34200" y="5791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dirty="0" smtClean="0"/>
              <a:t>Стр. 44</a:t>
            </a:r>
            <a:endParaRPr lang="en-US" sz="2800" dirty="0"/>
          </a:p>
        </p:txBody>
      </p:sp>
    </p:spTree>
  </p:cSld>
  <p:clrMapOvr>
    <a:masterClrMapping/>
  </p:clrMapOvr>
  <p:transition spd="slow">
    <p:wheel spokes="3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konstruisana-staroslovenska-kuca-iz-10.-stoleca-u-otvorenom-arheoloskom-muzeju-Gros-Raden-u-Nemackoj-670x5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6934200" cy="47815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56388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Реконструисана старословенска кућа из 10. столећа у отвореном археолошком музеју “Грос Раден” у Немачкој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konstruisana staroslovenska naseobina sa gordom iz 10. stoleća u otvorenom arheološkom muzeju “Gros Raden” u Nemačkoj. Foto: Wikimedia Commons/Wolfgang Sau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086600" cy="47815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5562600"/>
            <a:ext cx="7620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Реконструисана старословенска насеобина са гордом из 10. столећа у отвореном археолошком музеју  “Грос Раден”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Немачкој.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konstruisana staroslovenska kapijska kula sa mostom, palisadama i nasipom u otvorenom arheološkom muzeju “Gros Raden” u Nemačkoj. Foto: Wikimedia Commons/Wolfgang Sau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391400" cy="47815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56388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Реконструисана старословенска капијска кула са мостом, палисадама и насипом у отвореном археолошком музеју “Грос Раден” у Немачкој.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153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Насељавање Балкана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sz="2400" b="1" dirty="0" smtClean="0">
                <a:solidFill>
                  <a:srgbClr val="FFFF00"/>
                </a:solidFill>
              </a:rPr>
              <a:t>Јужни Словени су се прв</a:t>
            </a:r>
            <a:r>
              <a:rPr lang="sr-Latn-RS" sz="2400" b="1" dirty="0" smtClean="0">
                <a:solidFill>
                  <a:srgbClr val="FFFF00"/>
                </a:solidFill>
              </a:rPr>
              <a:t>o</a:t>
            </a:r>
            <a:r>
              <a:rPr lang="sr-Cyrl-RS" sz="2400" b="1" dirty="0" smtClean="0">
                <a:solidFill>
                  <a:srgbClr val="FFFF00"/>
                </a:solidFill>
              </a:rPr>
              <a:t> населили на левој об</a:t>
            </a:r>
            <a:r>
              <a:rPr lang="sr-Latn-CS" sz="2400" b="1" dirty="0" smtClean="0">
                <a:solidFill>
                  <a:srgbClr val="FFFF00"/>
                </a:solidFill>
              </a:rPr>
              <a:t>a</a:t>
            </a:r>
            <a:r>
              <a:rPr lang="sr-Cyrl-RS" sz="2400" b="1" dirty="0" smtClean="0">
                <a:solidFill>
                  <a:srgbClr val="FFFF00"/>
                </a:solidFill>
              </a:rPr>
              <a:t>ли доњег Дунава и Панонији</a:t>
            </a:r>
            <a:r>
              <a:rPr lang="sr-Cyrl-RS" sz="2400" b="1" dirty="0" smtClean="0"/>
              <a:t>.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276600"/>
            <a:ext cx="91440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Словени</a:t>
            </a:r>
            <a:r>
              <a:rPr lang="sr-Cyrl-RS" sz="2400" b="1" dirty="0" smtClean="0"/>
              <a:t> почињу да </a:t>
            </a:r>
            <a:r>
              <a:rPr lang="sr-Cyrl-RS" sz="2400" b="1" dirty="0" smtClean="0">
                <a:solidFill>
                  <a:schemeClr val="bg1"/>
                </a:solidFill>
              </a:rPr>
              <a:t>се</a:t>
            </a:r>
            <a:r>
              <a:rPr lang="sr-Cyrl-RS" sz="2400" b="1" dirty="0" smtClean="0"/>
              <a:t> </a:t>
            </a:r>
            <a:r>
              <a:rPr lang="sr-Cyrl-RS" sz="2400" b="1" dirty="0" smtClean="0">
                <a:solidFill>
                  <a:schemeClr val="bg1"/>
                </a:solidFill>
              </a:rPr>
              <a:t>насељ</a:t>
            </a:r>
            <a:r>
              <a:rPr lang="sr-Latn-CS" sz="2400" b="1" dirty="0" smtClean="0">
                <a:solidFill>
                  <a:schemeClr val="bg1"/>
                </a:solidFill>
              </a:rPr>
              <a:t>a</a:t>
            </a:r>
            <a:r>
              <a:rPr lang="sr-Cyrl-RS" sz="2400" b="1" dirty="0" smtClean="0">
                <a:solidFill>
                  <a:schemeClr val="bg1"/>
                </a:solidFill>
              </a:rPr>
              <a:t>вају на Балкану од сред. 6. века</a:t>
            </a:r>
            <a:r>
              <a:rPr lang="sr-Cyrl-RS" sz="2400" b="1" dirty="0" smtClean="0"/>
              <a:t>, после смрти Јустинијана све до Пелопонеза, </a:t>
            </a:r>
            <a:r>
              <a:rPr lang="sr-Cyrl-RS" sz="2400" b="1" dirty="0" smtClean="0">
                <a:solidFill>
                  <a:schemeClr val="bg1"/>
                </a:solidFill>
              </a:rPr>
              <a:t>до поч.7. века (</a:t>
            </a:r>
            <a:r>
              <a:rPr lang="sr-Cyrl-RS" sz="2400" b="1" dirty="0" smtClean="0"/>
              <a:t> 62</a:t>
            </a:r>
            <a:r>
              <a:rPr lang="sr-Latn-RS" sz="2400" b="1" dirty="0" smtClean="0"/>
              <a:t>6</a:t>
            </a:r>
            <a:r>
              <a:rPr lang="sr-Cyrl-RS" sz="2400" b="1" dirty="0" smtClean="0"/>
              <a:t>.г.-словенско-аварском опсадом Цариграда</a:t>
            </a:r>
            <a:r>
              <a:rPr lang="sr-Cyrl-RS" sz="2400" b="1" dirty="0" smtClean="0">
                <a:solidFill>
                  <a:schemeClr val="bg1"/>
                </a:solidFill>
              </a:rPr>
              <a:t>).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48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sz="2400" b="1" dirty="0" smtClean="0">
                <a:solidFill>
                  <a:srgbClr val="FFFF00"/>
                </a:solidFill>
              </a:rPr>
              <a:t>Јужни Словени насељавају равничарске и жупне пределе </a:t>
            </a:r>
            <a:r>
              <a:rPr lang="sr-Cyrl-RS" sz="2400" dirty="0" smtClean="0"/>
              <a:t>на Балкану осим предака данашњих Словенаца који из плодне Паноније одлазе у Источне Алпе бежећи од сурове власти Авара т.ј. да би били слободни.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00200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sz="2400" b="1" dirty="0" smtClean="0"/>
              <a:t>Одакле 100 година пљачкају по Балкану.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sz="2400" b="1" dirty="0" smtClean="0"/>
              <a:t>Са Аварима су порушили и  бројне византијске градове осим Драча,Задра, Трогира, Скадра, Солуна и Цариграда.</a:t>
            </a:r>
            <a:endParaRPr lang="en-US" sz="2400" dirty="0"/>
          </a:p>
        </p:txBody>
      </p:sp>
    </p:spTree>
  </p:cSld>
  <p:clrMapOvr>
    <a:masterClrMapping/>
  </p:clrMapOvr>
  <p:transition spd="slow">
    <p:zo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slidesharecdn.com/random-121113011338-phpapp02/95/-5-638.jpg?cb=13837536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8077200" cy="55530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657600"/>
            <a:ext cx="4343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85344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Државна организација код Словена настаје релативно касно тек у 9. веку због тога што су навикли да живе</a:t>
            </a:r>
            <a:r>
              <a:rPr lang="sr-Latn-C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RS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родовској демократији тј. да све одлуке доносе равноправно на племенским скупштинама и не подносе власт  једног човека.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1" y="5638800"/>
            <a:ext cx="4191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племенска скупштина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Долазак Авара 566. и аварско словенски савез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626.Словенско аварска опсада Цариграда-премијера грчке ватре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8915400" cy="441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Прва словенска држава  -Самов племенски савез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27666"/>
            <a:ext cx="83058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Настала почетком 7. века у због страха од Авара ,у Алпима , названа по оснивачу трговцу Саму савез Западних и Јужних  Словена,</a:t>
            </a:r>
            <a:r>
              <a:rPr lang="sr-Cyrl-RS" altLang="en-US">
                <a:solidFill>
                  <a:srgbClr val="FF0000"/>
                </a:solidFill>
                <a:sym typeface="+mn-ea"/>
              </a:rPr>
              <a:t>Касније названа Карантанија ( Словенија и Аустрија) </a:t>
            </a:r>
            <a:r>
              <a:rPr lang="sr-Cyrl-RS" dirty="0" smtClean="0"/>
              <a:t>освојили Франци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465070"/>
            <a:ext cx="60960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2400" y="366025"/>
            <a:ext cx="899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Словени и староседеоци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7526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Већина прихвата језик и обичаје већине-мешање,асимилација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5146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</a:rPr>
              <a:t>Староседоци</a:t>
            </a:r>
            <a:r>
              <a:rPr lang="sr-Cyrl-RS" dirty="0" smtClean="0"/>
              <a:t> у планинама Словени су назвали  </a:t>
            </a:r>
            <a:r>
              <a:rPr lang="sr-Cyrl-RS" sz="2000" b="1" dirty="0" smtClean="0">
                <a:solidFill>
                  <a:srgbClr val="FFFF00"/>
                </a:solidFill>
              </a:rPr>
              <a:t>Власи-чобанин, пастир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124200"/>
            <a:ext cx="8991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Староседеоци у градовима и на југу  Словени су звали </a:t>
            </a:r>
            <a:r>
              <a:rPr lang="sr-Cyrl-RS" dirty="0" smtClean="0">
                <a:solidFill>
                  <a:srgbClr val="FFFF00"/>
                </a:solidFill>
              </a:rPr>
              <a:t>Ромеји</a:t>
            </a:r>
            <a:r>
              <a:rPr lang="sr-Cyrl-RS" dirty="0" smtClean="0"/>
              <a:t>-</a:t>
            </a:r>
            <a:r>
              <a:rPr lang="sr-Cyrl-RS" b="1" dirty="0" smtClean="0">
                <a:solidFill>
                  <a:srgbClr val="FFFF00"/>
                </a:solidFill>
              </a:rPr>
              <a:t>Грци-Византијци</a:t>
            </a:r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733800"/>
            <a:ext cx="8305800" cy="3683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Оснивање Дубровника  ( Рагуза + Дубрава )  7.век на обали Јадрана 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514600"/>
            <a:ext cx="70485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447800"/>
            <a:ext cx="502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ОШ,,М.Младеновић Сеља”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10800000" flipV="1">
            <a:off x="1143000" y="3636696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Аутор : Душица Максимовић 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1" y="51816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Дудовица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640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Старословенски </a:t>
            </a:r>
          </a:p>
          <a:p>
            <a:pPr algn="ctr"/>
            <a:r>
              <a:rPr lang="sr-Cyrl-R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ратник</a:t>
            </a:r>
            <a:r>
              <a:rPr lang="sr-Cyrl-R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609600"/>
            <a:ext cx="6934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Антички називи за старе словене</a:t>
            </a:r>
            <a:r>
              <a:rPr lang="sr-Cyrl-R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133600"/>
            <a:ext cx="31242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43200" y="1524000"/>
            <a:ext cx="457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Анти  и  Венети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 spd="slow">
    <p:wheel spokes="8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educa.fmf.uni-lj.si/izodel/sola/2003/di/jurkovic/Moje_mesto/EVRO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381000"/>
            <a:ext cx="9144000" cy="723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81600" y="2819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прадомовина</a:t>
            </a:r>
            <a:endParaRPr lang="en-US" sz="1600" b="1" dirty="0"/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728" y="152400"/>
            <a:ext cx="78805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Прапостојбина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8001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између</a:t>
            </a: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Карпат</a:t>
            </a:r>
            <a:r>
              <a:rPr lang="sr-Latn-R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западу, </a:t>
            </a:r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реке</a:t>
            </a: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Дњепар</a:t>
            </a: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истоку, </a:t>
            </a: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sr-Cyrl-R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Балтичк</a:t>
            </a:r>
            <a:r>
              <a:rPr lang="sr-Latn-C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r-Cyrl-R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 мора</a:t>
            </a: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северу.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667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Живели су родовскоплеменским заједницама, примитивна земљорадња, сточарство, лов и риболов.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" y="3581399"/>
            <a:ext cx="4114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Узроци сеоба </a:t>
            </a:r>
            <a:r>
              <a:rPr lang="sr-Cyrl-R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267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Недостатак  обрадиве ( плодне ) земље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Пренасељеност-повећани наталитет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791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</a:rPr>
              <a:t>Траже плодне њиве и пашњаке!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7772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Словени </a:t>
            </a:r>
            <a:r>
              <a:rPr lang="sr-Cyrl-R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се према правцу </a:t>
            </a:r>
            <a:r>
              <a:rPr lang="sr-Cyrl-R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сеоба деле на: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362200"/>
            <a:ext cx="5486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95800" y="40386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Прадомовина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2286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ИСТОЧНЕ</a:t>
            </a:r>
            <a:r>
              <a:rPr lang="sr-Cyrl-RS" sz="2000" b="1" dirty="0" smtClean="0"/>
              <a:t>: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7391400" y="2743200"/>
            <a:ext cx="1752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200" b="1" dirty="0" smtClean="0"/>
              <a:t>Руси</a:t>
            </a:r>
          </a:p>
          <a:p>
            <a:r>
              <a:rPr lang="sr-Cyrl-RS" sz="2200" b="1" dirty="0" smtClean="0"/>
              <a:t>Белоруси</a:t>
            </a:r>
          </a:p>
          <a:p>
            <a:r>
              <a:rPr lang="sr-Cyrl-RS" sz="2200" b="1" dirty="0" smtClean="0"/>
              <a:t>Украјинци</a:t>
            </a:r>
            <a:endParaRPr lang="en-US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362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ЗАПАДНЕ</a:t>
            </a:r>
            <a:r>
              <a:rPr lang="sr-Cyrl-RS" sz="2000" b="1" dirty="0" smtClean="0"/>
              <a:t>: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895600"/>
            <a:ext cx="190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Пољаци,</a:t>
            </a:r>
          </a:p>
          <a:p>
            <a:r>
              <a:rPr lang="sr-Cyrl-R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Лужички Срби </a:t>
            </a:r>
            <a:r>
              <a:rPr lang="sr-Cyrl-RS" sz="2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(Полапски</a:t>
            </a:r>
            <a:r>
              <a:rPr lang="sr-Cyrl-R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</a:p>
          <a:p>
            <a:r>
              <a:rPr lang="sr-Cyrl-R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Чеси и </a:t>
            </a:r>
          </a:p>
          <a:p>
            <a:r>
              <a:rPr lang="sr-Cyrl-R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Словаци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0" y="5729443"/>
            <a:ext cx="914400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2800" b="1" cap="none" spc="0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Јужне Словене</a:t>
            </a:r>
            <a:r>
              <a:rPr lang="sr-Cyrl-RS" sz="2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R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sr-Cyrl-RS" sz="2400" b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Срби, Хрвати, Словенци, Македонски Словени и Бугари  </a:t>
            </a:r>
            <a:endParaRPr lang="en-US" sz="2400" b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Curved Connector 16"/>
          <p:cNvCxnSpPr/>
          <p:nvPr/>
        </p:nvCxnSpPr>
        <p:spPr>
          <a:xfrm>
            <a:off x="5943600" y="4267200"/>
            <a:ext cx="1905000" cy="8382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6072" y="152401"/>
            <a:ext cx="76945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Обичаји и веровања Старих Словена 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133600"/>
            <a:ext cx="22860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8600" y="1600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Перун</a:t>
            </a:r>
            <a:r>
              <a:rPr lang="sr-Cyrl-RS" sz="2400" dirty="0" smtClean="0"/>
              <a:t>-громовник- врховни словенски бог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286000"/>
            <a:ext cx="6172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Дажбог</a:t>
            </a:r>
            <a:r>
              <a:rPr lang="sr-Cyrl-RS" sz="2400" dirty="0" smtClean="0"/>
              <a:t>-бог доњег света и сточарства</a:t>
            </a:r>
            <a:endParaRPr lang="sr-Cyrl-R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429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Весна</a:t>
            </a:r>
            <a:r>
              <a:rPr lang="sr-Cyrl-RS" sz="2400" dirty="0" smtClean="0"/>
              <a:t>- богиња пролећа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895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Лада</a:t>
            </a:r>
            <a:r>
              <a:rPr lang="sr-Cyrl-RS" sz="2400" dirty="0" smtClean="0"/>
              <a:t> –богиња лепоте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3962400"/>
            <a:ext cx="3810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bg1"/>
                </a:solidFill>
              </a:rPr>
              <a:t>Храст-словенско свето дрво</a:t>
            </a:r>
            <a:r>
              <a:rPr lang="sr-Cyrl-RS" sz="2000" dirty="0" smtClean="0"/>
              <a:t>, и </a:t>
            </a:r>
            <a:r>
              <a:rPr lang="sr-Cyrl-RS" sz="2000" b="1" dirty="0" smtClean="0">
                <a:solidFill>
                  <a:schemeClr val="bg1"/>
                </a:solidFill>
              </a:rPr>
              <a:t>тиса</a:t>
            </a:r>
            <a:r>
              <a:rPr lang="sr-Cyrl-RS" sz="2000" dirty="0" smtClean="0"/>
              <a:t> 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планинским пределима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5410200"/>
            <a:ext cx="62484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Нису градили храмове, већ су обреде вршили под крошњом храста</a:t>
            </a:r>
            <a:r>
              <a:rPr lang="sr-Cyrl-RS" sz="2000" b="1" dirty="0" smtClean="0"/>
              <a:t>. Веровали су да је </a:t>
            </a:r>
            <a:r>
              <a:rPr lang="sr-Cyrl-RS" sz="2000" b="1" dirty="0" smtClean="0">
                <a:solidFill>
                  <a:schemeClr val="bg1"/>
                </a:solidFill>
              </a:rPr>
              <a:t>храст Перуново дрво</a:t>
            </a:r>
            <a:r>
              <a:rPr lang="sr-Cyrl-RS" sz="2000" b="1" dirty="0" smtClean="0"/>
              <a:t> зато што гром често удара у храст. </a:t>
            </a:r>
            <a:endParaRPr lang="en-US" sz="2000" b="1" dirty="0"/>
          </a:p>
        </p:txBody>
      </p:sp>
      <p:pic>
        <p:nvPicPr>
          <p:cNvPr id="4098" name="Picture 2" descr="http://t3.gstatic.com/images?q=tbn:ANd9GcQR6lIk90v4Q-cGX-0eLtKOQYOFFrUfz8TGga6HMRIel08RA4yi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3733800"/>
            <a:ext cx="304800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2"/>
          <p:cNvSpPr txBox="1"/>
          <p:nvPr/>
        </p:nvSpPr>
        <p:spPr>
          <a:xfrm>
            <a:off x="304800" y="1096010"/>
            <a:ext cx="5029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en-US" b="1" dirty="0">
                <a:solidFill>
                  <a:schemeClr val="bg1"/>
                </a:solidFill>
              </a:rPr>
              <a:t>Световид</a:t>
            </a:r>
            <a:r>
              <a:rPr lang="sr-Cyrl-RS" altLang="en-US" dirty="0">
                <a:solidFill>
                  <a:schemeClr val="bg1"/>
                </a:solidFill>
              </a:rPr>
              <a:t>-</a:t>
            </a:r>
            <a:r>
              <a:rPr lang="sr-Cyrl-RS" altLang="en-US" dirty="0"/>
              <a:t>бог рата  и плодности</a:t>
            </a:r>
          </a:p>
        </p:txBody>
      </p:sp>
    </p:spTree>
  </p:cSld>
  <p:clrMapOvr>
    <a:masterClrMapping/>
  </p:clrMapOvr>
  <p:transition spd="med"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age.slidesharecdn.com/random-121113011338-phpapp02/95/-6-638.jpg?cb=13837536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68680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6019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Прочитати опис ратовања из историјске  читанке  стр.</a:t>
            </a:r>
            <a:r>
              <a:rPr lang="sr-Latn-CS" b="1" dirty="0" smtClean="0"/>
              <a:t>15</a:t>
            </a:r>
            <a:r>
              <a:rPr lang="sr-Cyrl-RS" b="1" dirty="0" smtClean="0"/>
              <a:t> и </a:t>
            </a:r>
            <a:r>
              <a:rPr lang="sr-Latn-CS" b="1" dirty="0" smtClean="0"/>
              <a:t>16</a:t>
            </a:r>
            <a:r>
              <a:rPr lang="sr-Cyrl-RS" b="1" dirty="0" smtClean="0"/>
              <a:t>.</a:t>
            </a:r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ransition spd="slow">
    <p:wheel spokes="3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odel-staroslovenskog-gorda-iz-10.-veka-u-arheoloskom-muzeju-u-pokrajini-Brandenburg-670x5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6381750" cy="47815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Гордови су били утврђена словенска насеља, слична онима која су градили Kелти и Германи, а из њиховог назива се су развиле модерне словенске речи “град, город”. Оригинално, “горд” је на протословенском језику значило “ограђени простор”.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0198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Модел старословенског горда из 10. века у археолошком музеју у покрајини Бранденбург</a:t>
            </a:r>
            <a:endParaRPr lang="en-US" b="1" dirty="0"/>
          </a:p>
        </p:txBody>
      </p:sp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lkanspress.com/images/Fotografije/Komentar/Prica_o/model-staroslovenskog-gorda-utvrdjenog-naselja-iz-10-12.-veka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620000" cy="4533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5410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Модел старословенског утврђеног насеља –града </a:t>
            </a:r>
          </a:p>
          <a:p>
            <a:r>
              <a:rPr lang="sr-Cyrl-RS" sz="2400" dirty="0" smtClean="0"/>
              <a:t> (10-12 век) </a:t>
            </a:r>
            <a:endParaRPr lang="en-US" sz="2400" dirty="0"/>
          </a:p>
        </p:txBody>
      </p:sp>
    </p:spTree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567</Words>
  <Application>Microsoft Office PowerPoint</Application>
  <PresentationFormat>On-screen Show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mirjana</dc:creator>
  <cp:lastModifiedBy>Windows User</cp:lastModifiedBy>
  <cp:revision>81</cp:revision>
  <dcterms:created xsi:type="dcterms:W3CDTF">2006-08-16T00:00:00Z</dcterms:created>
  <dcterms:modified xsi:type="dcterms:W3CDTF">2019-11-06T08:42:57Z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